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1"/>
  </p:notesMasterIdLst>
  <p:sldIdLst>
    <p:sldId id="269" r:id="rId2"/>
    <p:sldId id="257" r:id="rId3"/>
    <p:sldId id="259" r:id="rId4"/>
    <p:sldId id="260" r:id="rId5"/>
    <p:sldId id="261" r:id="rId6"/>
    <p:sldId id="267" r:id="rId7"/>
    <p:sldId id="265" r:id="rId8"/>
    <p:sldId id="266" r:id="rId9"/>
    <p:sldId id="270" r:id="rId1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23542C-157F-40D9-A55A-E0103F2CC0F8}">
          <p14:sldIdLst>
            <p14:sldId id="269"/>
            <p14:sldId id="257"/>
            <p14:sldId id="259"/>
            <p14:sldId id="260"/>
            <p14:sldId id="261"/>
            <p14:sldId id="267"/>
            <p14:sldId id="265"/>
            <p14:sldId id="266"/>
          </p14:sldIdLst>
        </p14:section>
        <p14:section name="Untitled Section" id="{1A125CF8-2907-4C22-9EFC-914CB535CDDB}">
          <p14:sldIdLst>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3F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C7853C-536D-4A76-A0AE-DD22124D55A5}" styleName="סגנון ערכת נושא 1 - הדגשה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984" y="-654"/>
      </p:cViewPr>
      <p:guideLst>
        <p:guide orient="horz" pos="2160"/>
        <p:guide pos="2880"/>
      </p:guideLst>
    </p:cSldViewPr>
  </p:slideViewPr>
  <p:notesTextViewPr>
    <p:cViewPr>
      <p:scale>
        <a:sx n="1" d="1"/>
        <a:sy n="1" d="1"/>
      </p:scale>
      <p:origin x="0" y="0"/>
    </p:cViewPr>
  </p:notesTextViewPr>
  <p:sorterViewPr>
    <p:cViewPr>
      <p:scale>
        <a:sx n="100" d="100"/>
        <a:sy n="100" d="100"/>
      </p:scale>
      <p:origin x="0" y="1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60CCCBC-34A9-41E6-9B90-7F662866573A}" type="datetimeFigureOut">
              <a:rPr lang="he-IL" smtClean="0"/>
              <a:t>כ"ט/אייר/תשע"ו</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050E5A1-4EE7-44B0-8FD1-31DD06BCB44B}" type="slidenum">
              <a:rPr lang="he-IL" smtClean="0"/>
              <a:t>‹#›</a:t>
            </a:fld>
            <a:endParaRPr lang="he-IL"/>
          </a:p>
        </p:txBody>
      </p:sp>
    </p:spTree>
    <p:extLst>
      <p:ext uri="{BB962C8B-B14F-4D97-AF65-F5344CB8AC3E}">
        <p14:creationId xmlns:p14="http://schemas.microsoft.com/office/powerpoint/2010/main" val="206481955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10"/>
          </p:nvPr>
        </p:nvSpPr>
        <p:spPr/>
        <p:txBody>
          <a:bodyPr/>
          <a:lstStyle/>
          <a:p>
            <a:fld id="{6050E5A1-4EE7-44B0-8FD1-31DD06BCB44B}" type="slidenum">
              <a:rPr lang="he-IL" smtClean="0"/>
              <a:t>9</a:t>
            </a:fld>
            <a:endParaRPr lang="he-IL"/>
          </a:p>
        </p:txBody>
      </p:sp>
    </p:spTree>
    <p:extLst>
      <p:ext uri="{BB962C8B-B14F-4D97-AF65-F5344CB8AC3E}">
        <p14:creationId xmlns:p14="http://schemas.microsoft.com/office/powerpoint/2010/main" val="1887265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bg>
      <p:bgRef idx="1002">
        <a:schemeClr val="bg2"/>
      </p:bgRef>
    </p:bg>
    <p:spTree>
      <p:nvGrpSpPr>
        <p:cNvPr id="1" name=""/>
        <p:cNvGrpSpPr/>
        <p:nvPr/>
      </p:nvGrpSpPr>
      <p:grpSpPr>
        <a:xfrm>
          <a:off x="0" y="0"/>
          <a:ext cx="0" cy="0"/>
          <a:chOff x="0" y="0"/>
          <a:chExt cx="0" cy="0"/>
        </a:xfrm>
      </p:grpSpPr>
      <p:sp>
        <p:nvSpPr>
          <p:cNvPr id="9" name="כותרת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17" name="כותרת משנה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30" name="מציין מיקום של תאריך 29"/>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19" name="מציין מיקום של כותרת תחתונה 18"/>
          <p:cNvSpPr>
            <a:spLocks noGrp="1"/>
          </p:cNvSpPr>
          <p:nvPr>
            <p:ph type="ftr" sz="quarter" idx="11"/>
          </p:nvPr>
        </p:nvSpPr>
        <p:spPr/>
        <p:txBody>
          <a:bodyPr/>
          <a:lstStyle/>
          <a:p>
            <a:endParaRPr lang="he-IL"/>
          </a:p>
        </p:txBody>
      </p:sp>
      <p:sp>
        <p:nvSpPr>
          <p:cNvPr id="27" name="מציין מיקום של מספר שקופית 26"/>
          <p:cNvSpPr>
            <a:spLocks noGrp="1"/>
          </p:cNvSpPr>
          <p:nvPr>
            <p:ph type="sldNum" sz="quarter" idx="12"/>
          </p:nvPr>
        </p:nvSpPr>
        <p:spPr/>
        <p:txBody>
          <a:bodyPr/>
          <a:lstStyle/>
          <a:p>
            <a:fld id="{EC4E7FD2-4367-4959-A0F3-7EC4E4051DAD}" type="slidenum">
              <a:rPr lang="he-IL" smtClean="0"/>
              <a:pPr/>
              <a:t>‹#›</a:t>
            </a:fld>
            <a:endParaRPr lang="he-IL"/>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914401"/>
            <a:ext cx="2057400" cy="5211763"/>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914401"/>
            <a:ext cx="6019800" cy="5211763"/>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2"/>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C4E7FD2-4367-4959-A0F3-7EC4E4051DAD}" type="slidenum">
              <a:rPr lang="he-IL" smtClean="0"/>
              <a:pPr/>
              <a:t>‹#›</a:t>
            </a:fld>
            <a:endParaRPr lang="he-IL"/>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229600" cy="1143000"/>
          </a:xfrm>
        </p:spPr>
        <p:txBody>
          <a:bodyPr/>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229600" cy="1143000"/>
          </a:xfrm>
        </p:spPr>
        <p:txBody>
          <a:bodyPr tIns="45720" anchor="b"/>
          <a:lstStyle>
            <a:lvl1pPr>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C4E7FD2-4367-4959-A0F3-7EC4E4051DAD}" type="slidenum">
              <a:rPr lang="he-IL" smtClean="0"/>
              <a:pPr/>
              <a:t>‹#›</a:t>
            </a:fld>
            <a:endParaRPr lang="he-IL"/>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מלבן עם פינה יחידה חתוכה ומעוגלת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משולש ישר-זווית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כותרת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smtClean="0"/>
              <a:t>לחץ כדי לערוך סגנון כותרת של תבנית בסיס</a:t>
            </a:r>
            <a:endParaRPr kumimoji="0" lang="en-US"/>
          </a:p>
        </p:txBody>
      </p:sp>
      <p:sp>
        <p:nvSpPr>
          <p:cNvPr id="4" name="מציין מיקום טקסט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369DE8EF-63A3-4FD2-881D-D5A424597417}" type="datetimeFigureOut">
              <a:rPr lang="he-IL" smtClean="0"/>
              <a:pPr/>
              <a:t>כ"ט/אייר/תשע"ו</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a:xfrm>
            <a:off x="8077200" y="6356350"/>
            <a:ext cx="609600" cy="365125"/>
          </a:xfrm>
        </p:spPr>
        <p:txBody>
          <a:bodyPr/>
          <a:lstStyle/>
          <a:p>
            <a:fld id="{EC4E7FD2-4367-4959-A0F3-7EC4E4051DAD}" type="slidenum">
              <a:rPr lang="he-IL" smtClean="0"/>
              <a:pPr/>
              <a:t>‹#›</a:t>
            </a:fld>
            <a:endParaRPr lang="he-IL"/>
          </a:p>
        </p:txBody>
      </p:sp>
      <p:sp>
        <p:nvSpPr>
          <p:cNvPr id="3" name="מציין מיקום של תמונה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10" name="צורה חופשית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צורה חופשית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צורה חופשית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צורה חופשית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מציין מיקום של כותרת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smtClean="0"/>
              <a:t>לחץ כדי לערוך סגנון כותרת של תבנית בסיס</a:t>
            </a:r>
            <a:endParaRPr kumimoji="0" lang="en-US"/>
          </a:p>
        </p:txBody>
      </p:sp>
      <p:sp>
        <p:nvSpPr>
          <p:cNvPr id="30" name="מציין מיקום טקסט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מציין מיקום של תאריך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69DE8EF-63A3-4FD2-881D-D5A424597417}" type="datetimeFigureOut">
              <a:rPr lang="he-IL" smtClean="0"/>
              <a:pPr/>
              <a:t>כ"ט/אייר/תשע"ו</a:t>
            </a:fld>
            <a:endParaRPr lang="he-IL"/>
          </a:p>
        </p:txBody>
      </p:sp>
      <p:sp>
        <p:nvSpPr>
          <p:cNvPr id="22" name="מציין מיקום של כותרת תחתונה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e-IL"/>
          </a:p>
        </p:txBody>
      </p:sp>
      <p:sp>
        <p:nvSpPr>
          <p:cNvPr id="18" name="מציין מיקום של מספר שקופית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4E7FD2-4367-4959-A0F3-7EC4E4051DAD}" type="slidenum">
              <a:rPr lang="he-IL" smtClean="0"/>
              <a:pPr/>
              <a:t>‹#›</a:t>
            </a:fld>
            <a:endParaRPr lang="he-IL"/>
          </a:p>
        </p:txBody>
      </p:sp>
      <p:grpSp>
        <p:nvGrpSpPr>
          <p:cNvPr id="2" name="קבוצה 1"/>
          <p:cNvGrpSpPr/>
          <p:nvPr/>
        </p:nvGrpSpPr>
        <p:grpSpPr>
          <a:xfrm>
            <a:off x="-19017" y="202408"/>
            <a:ext cx="9180548" cy="649224"/>
            <a:chOff x="-19045" y="216550"/>
            <a:chExt cx="9180548" cy="649224"/>
          </a:xfrm>
        </p:grpSpPr>
        <p:sp>
          <p:nvSpPr>
            <p:cNvPr id="12" name="צורה חופשית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צורה חופשית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fade/>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ctrTitle"/>
          </p:nvPr>
        </p:nvSpPr>
        <p:spPr/>
        <p:txBody>
          <a:bodyPr/>
          <a:lstStyle/>
          <a:p>
            <a:endParaRPr lang="he-IL"/>
          </a:p>
        </p:txBody>
      </p:sp>
      <p:sp>
        <p:nvSpPr>
          <p:cNvPr id="5" name="כותרת משנה 4"/>
          <p:cNvSpPr>
            <a:spLocks noGrp="1"/>
          </p:cNvSpPr>
          <p:nvPr>
            <p:ph type="subTitle" idx="1"/>
          </p:nvPr>
        </p:nvSpPr>
        <p:spPr/>
        <p:txBody>
          <a:bodyPr/>
          <a:lstStyle/>
          <a:p>
            <a:endParaRPr lang="he-IL"/>
          </a:p>
        </p:txBody>
      </p:sp>
      <p:pic>
        <p:nvPicPr>
          <p:cNvPr id="2051" name="Picture 3" descr="C:\Users\עומר\Desktop\shoftim.JPG"/>
          <p:cNvPicPr>
            <a:picLocks noChangeAspect="1" noChangeArrowheads="1"/>
          </p:cNvPicPr>
          <p:nvPr/>
        </p:nvPicPr>
        <p:blipFill>
          <a:blip r:embed="rId2"/>
          <a:srcRect/>
          <a:stretch>
            <a:fillRect/>
          </a:stretch>
        </p:blipFill>
        <p:spPr bwMode="auto">
          <a:xfrm>
            <a:off x="-285785" y="0"/>
            <a:ext cx="10183571" cy="6858000"/>
          </a:xfrm>
          <a:prstGeom prst="rect">
            <a:avLst/>
          </a:prstGeom>
          <a:noFill/>
        </p:spPr>
      </p:pic>
      <p:sp>
        <p:nvSpPr>
          <p:cNvPr id="2" name="Rectangle 1"/>
          <p:cNvSpPr/>
          <p:nvPr/>
        </p:nvSpPr>
        <p:spPr>
          <a:xfrm>
            <a:off x="611560" y="332656"/>
            <a:ext cx="8424936" cy="223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en-US" sz="3200" dirty="0" smtClean="0"/>
              <a:t>Judicial activism in Israel: The supreme court involvement in defending the </a:t>
            </a:r>
            <a:r>
              <a:rPr lang="en-US" sz="3200" dirty="0"/>
              <a:t>J</a:t>
            </a:r>
            <a:r>
              <a:rPr lang="en-US" sz="3200" dirty="0" smtClean="0"/>
              <a:t>ewish  and Democratic identity of the State of Israel. </a:t>
            </a:r>
            <a:endParaRPr lang="he-IL" sz="3200" dirty="0"/>
          </a:p>
        </p:txBody>
      </p:sp>
      <p:pic>
        <p:nvPicPr>
          <p:cNvPr id="1027" name="Picture 3"/>
          <p:cNvPicPr>
            <a:picLocks noChangeAspect="1" noChangeArrowheads="1"/>
          </p:cNvPicPr>
          <p:nvPr/>
        </p:nvPicPr>
        <p:blipFill>
          <a:blip r:embed="rId3">
            <a:extLst>
              <a:ext uri="{BEBA8EAE-BF5A-486C-A8C5-ECC9F3942E4B}">
                <a14:imgProps xmlns:a14="http://schemas.microsoft.com/office/drawing/2010/main">
                  <a14:imgLayer r:embed="rId4">
                    <a14:imgEffect>
                      <a14:saturation sat="300000"/>
                    </a14:imgEffect>
                  </a14:imgLayer>
                </a14:imgProps>
              </a:ext>
              <a:ext uri="{28A0092B-C50C-407E-A947-70E740481C1C}">
                <a14:useLocalDpi xmlns:a14="http://schemas.microsoft.com/office/drawing/2010/main" val="0"/>
              </a:ext>
            </a:extLst>
          </a:blip>
          <a:srcRect/>
          <a:stretch>
            <a:fillRect/>
          </a:stretch>
        </p:blipFill>
        <p:spPr bwMode="auto">
          <a:xfrm>
            <a:off x="3665965" y="6021288"/>
            <a:ext cx="2316125" cy="81732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906475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642918"/>
            <a:ext cx="7250040" cy="6401753"/>
          </a:xfrm>
          <a:prstGeom prst="rect">
            <a:avLst/>
          </a:prstGeom>
        </p:spPr>
        <p:txBody>
          <a:bodyPr wrap="square">
            <a:spAutoFit/>
          </a:bodyPr>
          <a:lstStyle/>
          <a:p>
            <a:pPr algn="l"/>
            <a:endParaRPr lang="en-US" sz="2200" b="1" dirty="0" smtClean="0"/>
          </a:p>
          <a:p>
            <a:pPr algn="l"/>
            <a:r>
              <a:rPr lang="en-US" sz="2200" b="1" dirty="0" smtClean="0"/>
              <a:t>The Declaration of the Establishment </a:t>
            </a:r>
            <a:br>
              <a:rPr lang="en-US" sz="2200" b="1" dirty="0" smtClean="0"/>
            </a:br>
            <a:r>
              <a:rPr lang="en-US" sz="2200" b="1" dirty="0" smtClean="0"/>
              <a:t>of the State of Israel, mentions a draft </a:t>
            </a:r>
            <a:br>
              <a:rPr lang="en-US" sz="2200" b="1" dirty="0" smtClean="0"/>
            </a:br>
            <a:r>
              <a:rPr lang="en-US" sz="2200" b="1" dirty="0" smtClean="0"/>
              <a:t>constitution to be prepared by a constitutional committee and to be adopted by an elected constituent assembly not later than October 1948. </a:t>
            </a:r>
          </a:p>
          <a:p>
            <a:pPr algn="l"/>
            <a:endParaRPr lang="en-US" sz="2200" b="1" dirty="0"/>
          </a:p>
          <a:p>
            <a:pPr algn="l"/>
            <a:endParaRPr lang="en-US" sz="2200" b="1" dirty="0" smtClean="0"/>
          </a:p>
          <a:p>
            <a:pPr algn="l"/>
            <a:endParaRPr lang="en-US" sz="2200" b="1" dirty="0"/>
          </a:p>
          <a:p>
            <a:pPr algn="l"/>
            <a:r>
              <a:rPr lang="en-US" sz="2200" b="1" dirty="0" smtClean="0"/>
              <a:t>After convening on February 14, 1949,</a:t>
            </a:r>
            <a:br>
              <a:rPr lang="en-US" sz="2200" b="1" dirty="0" smtClean="0"/>
            </a:br>
            <a:r>
              <a:rPr lang="en-US" sz="2200" b="1" dirty="0" smtClean="0"/>
              <a:t>the Constituent Assembly, however, instead of drafting a constitution, on February 16 converted itself into a legislative body (the first Knesset) </a:t>
            </a:r>
          </a:p>
          <a:p>
            <a:pPr algn="l"/>
            <a:r>
              <a:rPr lang="en-US" sz="2200" b="1" dirty="0" smtClean="0"/>
              <a:t>The reason for the failure: </a:t>
            </a:r>
            <a:endParaRPr lang="en-US" sz="2200" b="1" dirty="0"/>
          </a:p>
          <a:p>
            <a:pPr algn="l"/>
            <a:r>
              <a:rPr lang="en-US" sz="2200" b="1" dirty="0" smtClean="0"/>
              <a:t>primarily for fear that a constitution</a:t>
            </a:r>
            <a:br>
              <a:rPr lang="en-US" sz="2200" b="1" dirty="0" smtClean="0"/>
            </a:br>
            <a:r>
              <a:rPr lang="en-US" sz="2200" b="1" dirty="0" smtClean="0"/>
              <a:t>would unleash a divisive conflict between religious and state authorities. </a:t>
            </a:r>
          </a:p>
          <a:p>
            <a:endParaRPr lang="en-US" dirty="0"/>
          </a:p>
          <a:p>
            <a:endParaRPr lang="en-US" dirty="0"/>
          </a:p>
        </p:txBody>
      </p:sp>
      <p:sp>
        <p:nvSpPr>
          <p:cNvPr id="3" name="Down Arrow 2"/>
          <p:cNvSpPr/>
          <p:nvPr/>
        </p:nvSpPr>
        <p:spPr>
          <a:xfrm>
            <a:off x="2714612" y="2928934"/>
            <a:ext cx="714380"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026" name="Picture 2" descr="C:\Users\עומר\Desktop\450-katava2.jpg"/>
          <p:cNvPicPr>
            <a:picLocks noChangeAspect="1" noChangeArrowheads="1"/>
          </p:cNvPicPr>
          <p:nvPr/>
        </p:nvPicPr>
        <p:blipFill>
          <a:blip r:embed="rId2" cstate="print"/>
          <a:srcRect/>
          <a:stretch>
            <a:fillRect/>
          </a:stretch>
        </p:blipFill>
        <p:spPr bwMode="auto">
          <a:xfrm>
            <a:off x="7268845" y="1000109"/>
            <a:ext cx="1695476" cy="54292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7875" y="-1"/>
            <a:ext cx="2316125" cy="1000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3940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1" end="1"/>
                                            </p:txEl>
                                          </p:spTgt>
                                        </p:tgtEl>
                                      </p:cBhvr>
                                    </p:animEffect>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down)">
                                      <p:cBhvr>
                                        <p:cTn id="13" dur="500"/>
                                        <p:tgtEl>
                                          <p:spTgt spid="3"/>
                                        </p:tgtEl>
                                      </p:cBhvr>
                                    </p:animEffect>
                                  </p:childTnLst>
                                </p:cTn>
                              </p:par>
                            </p:childTnLst>
                          </p:cTn>
                        </p:par>
                        <p:par>
                          <p:cTn id="14" fill="hold">
                            <p:stCondLst>
                              <p:cond delay="1500"/>
                            </p:stCondLst>
                            <p:childTnLst>
                              <p:par>
                                <p:cTn id="15" presetID="55" presetClass="entr" presetSubtype="0" fill="hold" nodeType="after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 calcmode="lin" valueType="num">
                                      <p:cBhvr>
                                        <p:cTn id="17"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18"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19" dur="1000"/>
                                        <p:tgtEl>
                                          <p:spTgt spid="2">
                                            <p:txEl>
                                              <p:pRg st="5" end="5"/>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 calcmode="lin" valueType="num">
                                      <p:cBhvr>
                                        <p:cTn id="22" dur="1000" fill="hold"/>
                                        <p:tgtEl>
                                          <p:spTgt spid="2">
                                            <p:txEl>
                                              <p:pRg st="6" end="6"/>
                                            </p:txEl>
                                          </p:spTgt>
                                        </p:tgtEl>
                                        <p:attrNameLst>
                                          <p:attrName>ppt_w</p:attrName>
                                        </p:attrNameLst>
                                      </p:cBhvr>
                                      <p:tavLst>
                                        <p:tav tm="0">
                                          <p:val>
                                            <p:strVal val="#ppt_w*0.70"/>
                                          </p:val>
                                        </p:tav>
                                        <p:tav tm="100000">
                                          <p:val>
                                            <p:strVal val="#ppt_w"/>
                                          </p:val>
                                        </p:tav>
                                      </p:tavLst>
                                    </p:anim>
                                    <p:anim calcmode="lin" valueType="num">
                                      <p:cBhvr>
                                        <p:cTn id="23"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24" dur="1000"/>
                                        <p:tgtEl>
                                          <p:spTgt spid="2">
                                            <p:txEl>
                                              <p:pRg st="6" end="6"/>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 calcmode="lin" valueType="num">
                                      <p:cBhvr>
                                        <p:cTn id="27" dur="1000" fill="hold"/>
                                        <p:tgtEl>
                                          <p:spTgt spid="2">
                                            <p:txEl>
                                              <p:pRg st="7" end="7"/>
                                            </p:txEl>
                                          </p:spTgt>
                                        </p:tgtEl>
                                        <p:attrNameLst>
                                          <p:attrName>ppt_w</p:attrName>
                                        </p:attrNameLst>
                                      </p:cBhvr>
                                      <p:tavLst>
                                        <p:tav tm="0">
                                          <p:val>
                                            <p:strVal val="#ppt_w*0.70"/>
                                          </p:val>
                                        </p:tav>
                                        <p:tav tm="100000">
                                          <p:val>
                                            <p:strVal val="#ppt_w"/>
                                          </p:val>
                                        </p:tav>
                                      </p:tavLst>
                                    </p:anim>
                                    <p:anim calcmode="lin" valueType="num">
                                      <p:cBhvr>
                                        <p:cTn id="28" dur="1000" fill="hold"/>
                                        <p:tgtEl>
                                          <p:spTgt spid="2">
                                            <p:txEl>
                                              <p:pRg st="7" end="7"/>
                                            </p:txEl>
                                          </p:spTgt>
                                        </p:tgtEl>
                                        <p:attrNameLst>
                                          <p:attrName>ppt_h</p:attrName>
                                        </p:attrNameLst>
                                      </p:cBhvr>
                                      <p:tavLst>
                                        <p:tav tm="0">
                                          <p:val>
                                            <p:strVal val="#ppt_h"/>
                                          </p:val>
                                        </p:tav>
                                        <p:tav tm="100000">
                                          <p:val>
                                            <p:strVal val="#ppt_h"/>
                                          </p:val>
                                        </p:tav>
                                      </p:tavLst>
                                    </p:anim>
                                    <p:animEffect transition="in" filter="fade">
                                      <p:cBhvr>
                                        <p:cTn id="29" dur="1000"/>
                                        <p:tgtEl>
                                          <p:spTgt spid="2">
                                            <p:txEl>
                                              <p:pRg st="7" end="7"/>
                                            </p:txEl>
                                          </p:spTgt>
                                        </p:tgtEl>
                                      </p:cBhvr>
                                    </p:animEffect>
                                  </p:childTnLst>
                                </p:cTn>
                              </p:par>
                            </p:childTnLst>
                          </p:cTn>
                        </p:par>
                        <p:par>
                          <p:cTn id="30" fill="hold">
                            <p:stCondLst>
                              <p:cond delay="2500"/>
                            </p:stCondLst>
                            <p:childTnLst>
                              <p:par>
                                <p:cTn id="31" presetID="22" presetClass="entr" presetSubtype="4" fill="hold" nodeType="afterEffect">
                                  <p:stCondLst>
                                    <p:cond delay="0"/>
                                  </p:stCondLst>
                                  <p:childTnLst>
                                    <p:set>
                                      <p:cBhvr>
                                        <p:cTn id="32" dur="1" fill="hold">
                                          <p:stCondLst>
                                            <p:cond delay="0"/>
                                          </p:stCondLst>
                                        </p:cTn>
                                        <p:tgtEl>
                                          <p:spTgt spid="1026"/>
                                        </p:tgtEl>
                                        <p:attrNameLst>
                                          <p:attrName>style.visibility</p:attrName>
                                        </p:attrNameLst>
                                      </p:cBhvr>
                                      <p:to>
                                        <p:strVal val="visible"/>
                                      </p:to>
                                    </p:set>
                                    <p:animEffect transition="in" filter="wipe(down)">
                                      <p:cBhvr>
                                        <p:cTn id="33" dur="1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980728"/>
            <a:ext cx="8461604" cy="5262979"/>
          </a:xfrm>
          <a:prstGeom prst="rect">
            <a:avLst/>
          </a:prstGeom>
        </p:spPr>
        <p:txBody>
          <a:bodyPr wrap="square">
            <a:spAutoFit/>
          </a:bodyPr>
          <a:lstStyle/>
          <a:p>
            <a:pPr algn="l"/>
            <a:r>
              <a:rPr lang="en-US" sz="2800" b="1" u="sng" dirty="0" smtClean="0">
                <a:solidFill>
                  <a:schemeClr val="accent2"/>
                </a:solidFill>
                <a:effectLst>
                  <a:outerShdw blurRad="38100" dist="38100" dir="2700000" algn="tl">
                    <a:srgbClr val="000000">
                      <a:alpha val="43137"/>
                    </a:srgbClr>
                  </a:outerShdw>
                </a:effectLst>
              </a:rPr>
              <a:t>Proponents</a:t>
            </a:r>
            <a:r>
              <a:rPr lang="en-US" sz="2800" b="1" u="sng" dirty="0" smtClean="0">
                <a:effectLst>
                  <a:outerShdw blurRad="38100" dist="38100" dir="2700000" algn="tl">
                    <a:srgbClr val="000000">
                      <a:alpha val="43137"/>
                    </a:srgbClr>
                  </a:outerShdw>
                </a:effectLst>
              </a:rPr>
              <a:t> argued that constitution would:</a:t>
            </a:r>
            <a:r>
              <a:rPr lang="en-US" sz="2800" dirty="0" smtClean="0">
                <a:effectLst>
                  <a:outerShdw blurRad="38100" dist="38100" dir="2700000" algn="tl">
                    <a:srgbClr val="000000">
                      <a:alpha val="43137"/>
                    </a:srgbClr>
                  </a:outerShdw>
                </a:effectLst>
              </a:rPr>
              <a:t/>
            </a:r>
            <a:br>
              <a:rPr lang="en-US" sz="2800" dirty="0" smtClean="0">
                <a:effectLst>
                  <a:outerShdw blurRad="38100" dist="38100" dir="2700000" algn="tl">
                    <a:srgbClr val="000000">
                      <a:alpha val="43137"/>
                    </a:srgbClr>
                  </a:outerShdw>
                </a:effectLst>
              </a:rPr>
            </a:br>
            <a:r>
              <a:rPr lang="en-US" sz="2800" dirty="0" smtClean="0">
                <a:effectLst>
                  <a:outerShdw blurRad="38100" dist="38100" dir="2700000" algn="tl">
                    <a:srgbClr val="000000">
                      <a:alpha val="43137"/>
                    </a:srgbClr>
                  </a:outerShdw>
                </a:effectLst>
              </a:rPr>
              <a:t> </a:t>
            </a:r>
          </a:p>
          <a:p>
            <a:pPr algn="l" rtl="0">
              <a:buFont typeface="Arial" pitchFamily="34" charset="0"/>
              <a:buChar char="•"/>
            </a:pPr>
            <a:r>
              <a:rPr lang="en-US" sz="2800" b="1" dirty="0" smtClean="0"/>
              <a:t> ensure religious freedom,</a:t>
            </a:r>
            <a:br>
              <a:rPr lang="en-US" sz="2800" b="1" dirty="0" smtClean="0"/>
            </a:br>
            <a:r>
              <a:rPr lang="en-US" sz="2800" b="1" dirty="0" smtClean="0"/>
              <a:t>minority rights, equal rights</a:t>
            </a:r>
            <a:br>
              <a:rPr lang="en-US" sz="2800" b="1" dirty="0" smtClean="0"/>
            </a:br>
            <a:r>
              <a:rPr lang="en-US" sz="2800" b="1" dirty="0" smtClean="0"/>
              <a:t>and civil liberties.</a:t>
            </a:r>
            <a:br>
              <a:rPr lang="en-US" sz="2800" b="1" dirty="0" smtClean="0"/>
            </a:br>
            <a:r>
              <a:rPr lang="en-US" sz="2800" b="1" dirty="0" smtClean="0"/>
              <a:t> </a:t>
            </a:r>
          </a:p>
          <a:p>
            <a:pPr algn="l" rtl="0">
              <a:buFont typeface="Arial" pitchFamily="34" charset="0"/>
              <a:buChar char="•"/>
            </a:pPr>
            <a:r>
              <a:rPr lang="en-US" sz="2800" b="1" dirty="0" smtClean="0"/>
              <a:t> safeguard the principle of</a:t>
            </a:r>
            <a:br>
              <a:rPr lang="en-US" sz="2800" b="1" dirty="0" smtClean="0"/>
            </a:br>
            <a:r>
              <a:rPr lang="en-US" sz="2800" b="1" dirty="0" smtClean="0"/>
              <a:t>the separation of powers</a:t>
            </a:r>
            <a:br>
              <a:rPr lang="en-US" sz="2800" b="1" dirty="0" smtClean="0"/>
            </a:br>
            <a:r>
              <a:rPr lang="en-US" sz="2800" b="1" dirty="0" err="1" smtClean="0"/>
              <a:t>and,in</a:t>
            </a:r>
            <a:r>
              <a:rPr lang="en-US" sz="2800" b="1" dirty="0" smtClean="0"/>
              <a:t> a period of rapid immigration,</a:t>
            </a:r>
            <a:br>
              <a:rPr lang="en-US" sz="2800" b="1" dirty="0" smtClean="0"/>
            </a:br>
            <a:r>
              <a:rPr lang="en-US" sz="2800" b="1" dirty="0" smtClean="0"/>
              <a:t>referred to in Israel as the "ingathering of exiles," would be a unifying factor, unequivocally establishing the supremacy of civil law. </a:t>
            </a:r>
            <a:endParaRPr lang="he-IL" sz="2800" b="1" dirty="0"/>
          </a:p>
        </p:txBody>
      </p:sp>
      <p:pic>
        <p:nvPicPr>
          <p:cNvPr id="2050" name="Picture 2" descr="C:\Users\עומר\Desktop\2536481890_d633816f4d.jpg"/>
          <p:cNvPicPr>
            <a:picLocks noChangeAspect="1" noChangeArrowheads="1"/>
          </p:cNvPicPr>
          <p:nvPr/>
        </p:nvPicPr>
        <p:blipFill>
          <a:blip r:embed="rId2"/>
          <a:srcRect/>
          <a:stretch>
            <a:fillRect/>
          </a:stretch>
        </p:blipFill>
        <p:spPr bwMode="auto">
          <a:xfrm>
            <a:off x="5214942" y="1714488"/>
            <a:ext cx="3590939" cy="26932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7875" y="0"/>
            <a:ext cx="2316125" cy="98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94135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1" end="1"/>
                                            </p:txEl>
                                          </p:spTgt>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14"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15" dur="1000"/>
                                        <p:tgtEl>
                                          <p:spTgt spid="2">
                                            <p:txEl>
                                              <p:pRg st="2" end="2"/>
                                            </p:txEl>
                                          </p:spTgt>
                                        </p:tgtEl>
                                      </p:cBhvr>
                                    </p:animEffect>
                                  </p:childTnLst>
                                </p:cTn>
                              </p:par>
                            </p:childTnLst>
                          </p:cTn>
                        </p:par>
                        <p:par>
                          <p:cTn id="16" fill="hold">
                            <p:stCondLst>
                              <p:cond delay="2000"/>
                            </p:stCondLst>
                            <p:childTnLst>
                              <p:par>
                                <p:cTn id="17" presetID="10" presetClass="entr" presetSubtype="0" fill="hold" nodeType="afterEffect">
                                  <p:stCondLst>
                                    <p:cond delay="0"/>
                                  </p:stCondLst>
                                  <p:childTnLst>
                                    <p:set>
                                      <p:cBhvr>
                                        <p:cTn id="18" dur="1" fill="hold">
                                          <p:stCondLst>
                                            <p:cond delay="0"/>
                                          </p:stCondLst>
                                        </p:cTn>
                                        <p:tgtEl>
                                          <p:spTgt spid="2050"/>
                                        </p:tgtEl>
                                        <p:attrNameLst>
                                          <p:attrName>style.visibility</p:attrName>
                                        </p:attrNameLst>
                                      </p:cBhvr>
                                      <p:to>
                                        <p:strVal val="visible"/>
                                      </p:to>
                                    </p:set>
                                    <p:animEffect transition="in" filter="fade">
                                      <p:cBhvr>
                                        <p:cTn id="1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733246"/>
            <a:ext cx="9001156" cy="5693866"/>
          </a:xfrm>
          <a:prstGeom prst="rect">
            <a:avLst/>
          </a:prstGeom>
        </p:spPr>
        <p:txBody>
          <a:bodyPr wrap="square">
            <a:spAutoFit/>
          </a:bodyPr>
          <a:lstStyle/>
          <a:p>
            <a:pPr algn="l"/>
            <a:r>
              <a:rPr lang="en-US" sz="2800" b="1" u="sng" dirty="0" smtClean="0">
                <a:solidFill>
                  <a:srgbClr val="D03F30"/>
                </a:solidFill>
                <a:effectLst>
                  <a:outerShdw blurRad="38100" dist="38100" dir="2700000" algn="tl">
                    <a:srgbClr val="000000">
                      <a:alpha val="43137"/>
                    </a:srgbClr>
                  </a:outerShdw>
                </a:effectLst>
              </a:rPr>
              <a:t>Opponents</a:t>
            </a:r>
            <a:r>
              <a:rPr lang="en-US" sz="2800" b="1" u="sng" dirty="0" smtClean="0">
                <a:effectLst>
                  <a:outerShdw blurRad="38100" dist="38100" dir="2700000" algn="tl">
                    <a:srgbClr val="000000">
                      <a:alpha val="43137"/>
                    </a:srgbClr>
                  </a:outerShdw>
                </a:effectLst>
              </a:rPr>
              <a:t> contended that:</a:t>
            </a:r>
          </a:p>
          <a:p>
            <a:pPr algn="l"/>
            <a:endParaRPr lang="en-US" sz="2800" b="1" dirty="0"/>
          </a:p>
          <a:p>
            <a:pPr algn="l" rtl="0">
              <a:buFont typeface="Arial" pitchFamily="34" charset="0"/>
              <a:buChar char="•"/>
            </a:pPr>
            <a:r>
              <a:rPr lang="en-US" sz="2800" b="1" dirty="0" smtClean="0"/>
              <a:t> the domestic and external</a:t>
            </a:r>
            <a:br>
              <a:rPr lang="en-US" sz="2800" b="1" dirty="0" smtClean="0"/>
            </a:br>
            <a:r>
              <a:rPr lang="en-US" sz="2800" b="1" dirty="0" smtClean="0"/>
              <a:t> circumstances of Israel in 1949</a:t>
            </a:r>
            <a:br>
              <a:rPr lang="en-US" sz="2800" b="1" dirty="0" smtClean="0"/>
            </a:br>
            <a:r>
              <a:rPr lang="en-US" sz="2800" b="1" dirty="0" smtClean="0"/>
              <a:t> were not auspicious for the</a:t>
            </a:r>
            <a:br>
              <a:rPr lang="en-US" sz="2800" b="1" dirty="0" smtClean="0"/>
            </a:br>
            <a:r>
              <a:rPr lang="en-US" sz="2800" b="1" dirty="0" smtClean="0"/>
              <a:t>adoption of a constitution.</a:t>
            </a:r>
          </a:p>
          <a:p>
            <a:pPr algn="l"/>
            <a:endParaRPr lang="en-US" sz="2800" b="1" dirty="0"/>
          </a:p>
          <a:p>
            <a:pPr algn="l" rtl="0">
              <a:buFont typeface="Arial" pitchFamily="34" charset="0"/>
              <a:buChar char="•"/>
            </a:pPr>
            <a:r>
              <a:rPr lang="en-US" sz="2800" b="1" dirty="0" smtClean="0"/>
              <a:t> They stressed that a written </a:t>
            </a:r>
            <a:br>
              <a:rPr lang="en-US" sz="2800" b="1" dirty="0" smtClean="0"/>
            </a:br>
            <a:r>
              <a:rPr lang="en-US" sz="2800" b="1" dirty="0" smtClean="0"/>
              <a:t>constitution would be politically divisive because the controversial issue of the boundaries between state and religion would inevitably be raised in formulating the principles, goals, and nature of the state as codified in a constitution</a:t>
            </a:r>
            <a:r>
              <a:rPr lang="en-US" sz="2800" dirty="0" smtClean="0"/>
              <a:t>. </a:t>
            </a:r>
            <a:endParaRPr lang="he-IL" sz="2800" dirty="0"/>
          </a:p>
        </p:txBody>
      </p:sp>
      <p:pic>
        <p:nvPicPr>
          <p:cNvPr id="1026" name="Picture 2" descr="C:\Users\עומר\Desktop\NEWS1Y-930309474468232.jpg"/>
          <p:cNvPicPr>
            <a:picLocks noChangeAspect="1" noChangeArrowheads="1"/>
          </p:cNvPicPr>
          <p:nvPr/>
        </p:nvPicPr>
        <p:blipFill>
          <a:blip r:embed="rId2"/>
          <a:srcRect/>
          <a:stretch>
            <a:fillRect/>
          </a:stretch>
        </p:blipFill>
        <p:spPr bwMode="auto">
          <a:xfrm>
            <a:off x="5500694" y="1214422"/>
            <a:ext cx="3455987" cy="25923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6580" y="0"/>
            <a:ext cx="2316125" cy="908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98199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2" end="2"/>
                                            </p:txEl>
                                          </p:spTgt>
                                        </p:tgtEl>
                                      </p:cBhvr>
                                    </p:animEffect>
                                  </p:childTnLst>
                                </p:cTn>
                              </p:par>
                            </p:childTnLst>
                          </p:cTn>
                        </p:par>
                        <p:par>
                          <p:cTn id="10" fill="hold">
                            <p:stCondLst>
                              <p:cond delay="1000"/>
                            </p:stCondLst>
                            <p:childTnLst>
                              <p:par>
                                <p:cTn id="11" presetID="55" presetClass="entr" presetSubtype="0" fill="hold" nodeType="after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p:cTn id="13" dur="1000" fill="hold"/>
                                        <p:tgtEl>
                                          <p:spTgt spid="2">
                                            <p:txEl>
                                              <p:pRg st="4" end="4"/>
                                            </p:txEl>
                                          </p:spTgt>
                                        </p:tgtEl>
                                        <p:attrNameLst>
                                          <p:attrName>ppt_w</p:attrName>
                                        </p:attrNameLst>
                                      </p:cBhvr>
                                      <p:tavLst>
                                        <p:tav tm="0">
                                          <p:val>
                                            <p:strVal val="#ppt_w*0.70"/>
                                          </p:val>
                                        </p:tav>
                                        <p:tav tm="100000">
                                          <p:val>
                                            <p:strVal val="#ppt_w"/>
                                          </p:val>
                                        </p:tav>
                                      </p:tavLst>
                                    </p:anim>
                                    <p:anim calcmode="lin" valueType="num">
                                      <p:cBhvr>
                                        <p:cTn id="14"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15" dur="1000"/>
                                        <p:tgtEl>
                                          <p:spTgt spid="2">
                                            <p:txEl>
                                              <p:pRg st="4" end="4"/>
                                            </p:txEl>
                                          </p:spTgt>
                                        </p:tgtEl>
                                      </p:cBhvr>
                                    </p:animEffect>
                                  </p:childTnLst>
                                </p:cTn>
                              </p:par>
                            </p:childTnLst>
                          </p:cTn>
                        </p:par>
                        <p:par>
                          <p:cTn id="16" fill="hold">
                            <p:stCondLst>
                              <p:cond delay="2000"/>
                            </p:stCondLst>
                            <p:childTnLst>
                              <p:par>
                                <p:cTn id="17" presetID="32" presetClass="emph" presetSubtype="0" fill="hold" nodeType="afterEffect">
                                  <p:stCondLst>
                                    <p:cond delay="0"/>
                                  </p:stCondLst>
                                  <p:childTnLst>
                                    <p:animClr clrSpc="rgb" dir="cw">
                                      <p:cBhvr override="childStyle">
                                        <p:cTn id="18" dur="100" fill="hold"/>
                                        <p:tgtEl>
                                          <p:spTgt spid="1026"/>
                                        </p:tgtEl>
                                        <p:attrNameLst>
                                          <p:attrName>style.color</p:attrName>
                                        </p:attrNameLst>
                                      </p:cBhvr>
                                      <p:to>
                                        <a:schemeClr val="accent2"/>
                                      </p:to>
                                    </p:animClr>
                                    <p:animClr clrSpc="rgb" dir="cw">
                                      <p:cBhvr>
                                        <p:cTn id="19" dur="100" fill="hold"/>
                                        <p:tgtEl>
                                          <p:spTgt spid="1026"/>
                                        </p:tgtEl>
                                        <p:attrNameLst>
                                          <p:attrName>fillcolor</p:attrName>
                                        </p:attrNameLst>
                                      </p:cBhvr>
                                      <p:to>
                                        <a:schemeClr val="accent2"/>
                                      </p:to>
                                    </p:animClr>
                                    <p:set>
                                      <p:cBhvr>
                                        <p:cTn id="20" dur="100" fill="hold"/>
                                        <p:tgtEl>
                                          <p:spTgt spid="1026"/>
                                        </p:tgtEl>
                                        <p:attrNameLst>
                                          <p:attrName>fill.type</p:attrName>
                                        </p:attrNameLst>
                                      </p:cBhvr>
                                      <p:to>
                                        <p:strVal val="solid"/>
                                      </p:to>
                                    </p:set>
                                    <p:set>
                                      <p:cBhvr>
                                        <p:cTn id="21" dur="100" fill="hold"/>
                                        <p:tgtEl>
                                          <p:spTgt spid="1026"/>
                                        </p:tgtEl>
                                        <p:attrNameLst>
                                          <p:attrName>fill.on</p:attrName>
                                        </p:attrNameLst>
                                      </p:cBhvr>
                                      <p:to>
                                        <p:strVal val="true"/>
                                      </p:to>
                                    </p:set>
                                    <p:animRot by="120000">
                                      <p:cBhvr>
                                        <p:cTn id="22" dur="100" fill="hold">
                                          <p:stCondLst>
                                            <p:cond delay="0"/>
                                          </p:stCondLst>
                                        </p:cTn>
                                        <p:tgtEl>
                                          <p:spTgt spid="1026"/>
                                        </p:tgtEl>
                                        <p:attrNameLst>
                                          <p:attrName>r</p:attrName>
                                        </p:attrNameLst>
                                      </p:cBhvr>
                                    </p:animRot>
                                    <p:animRot by="-240000">
                                      <p:cBhvr>
                                        <p:cTn id="23" dur="200" fill="hold">
                                          <p:stCondLst>
                                            <p:cond delay="200"/>
                                          </p:stCondLst>
                                        </p:cTn>
                                        <p:tgtEl>
                                          <p:spTgt spid="1026"/>
                                        </p:tgtEl>
                                        <p:attrNameLst>
                                          <p:attrName>r</p:attrName>
                                        </p:attrNameLst>
                                      </p:cBhvr>
                                    </p:animRot>
                                    <p:animRot by="240000">
                                      <p:cBhvr>
                                        <p:cTn id="24" dur="200" fill="hold">
                                          <p:stCondLst>
                                            <p:cond delay="400"/>
                                          </p:stCondLst>
                                        </p:cTn>
                                        <p:tgtEl>
                                          <p:spTgt spid="1026"/>
                                        </p:tgtEl>
                                        <p:attrNameLst>
                                          <p:attrName>r</p:attrName>
                                        </p:attrNameLst>
                                      </p:cBhvr>
                                    </p:animRot>
                                    <p:animRot by="-240000">
                                      <p:cBhvr>
                                        <p:cTn id="25" dur="200" fill="hold">
                                          <p:stCondLst>
                                            <p:cond delay="600"/>
                                          </p:stCondLst>
                                        </p:cTn>
                                        <p:tgtEl>
                                          <p:spTgt spid="1026"/>
                                        </p:tgtEl>
                                        <p:attrNameLst>
                                          <p:attrName>r</p:attrName>
                                        </p:attrNameLst>
                                      </p:cBhvr>
                                    </p:animRot>
                                    <p:animRot by="120000">
                                      <p:cBhvr>
                                        <p:cTn id="26" dur="200" fill="hold">
                                          <p:stCondLst>
                                            <p:cond delay="800"/>
                                          </p:stCondLst>
                                        </p:cTn>
                                        <p:tgtEl>
                                          <p:spTgt spid="102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33246"/>
            <a:ext cx="8929718" cy="5696150"/>
          </a:xfrm>
          <a:prstGeom prst="rect">
            <a:avLst/>
          </a:prstGeom>
        </p:spPr>
        <p:txBody>
          <a:bodyPr wrap="square">
            <a:spAutoFit/>
          </a:bodyPr>
          <a:lstStyle/>
          <a:p>
            <a:pPr algn="l"/>
            <a:r>
              <a:rPr lang="en-US" sz="2800" b="1" dirty="0" smtClean="0">
                <a:effectLst>
                  <a:outerShdw blurRad="38100" dist="38100" dir="2700000" algn="tl">
                    <a:srgbClr val="000000">
                      <a:alpha val="43137"/>
                    </a:srgbClr>
                  </a:outerShdw>
                </a:effectLst>
                <a:latin typeface="Constantia" pitchFamily="18" charset="0"/>
                <a:cs typeface="Aharoni" pitchFamily="2" charset="-79"/>
              </a:rPr>
              <a:t>                           </a:t>
            </a:r>
            <a:r>
              <a:rPr lang="en-US" sz="2800" b="1" u="sng" dirty="0" err="1" smtClean="0">
                <a:effectLst>
                  <a:outerShdw blurRad="38100" dist="38100" dir="2700000" algn="tl">
                    <a:srgbClr val="000000">
                      <a:alpha val="43137"/>
                    </a:srgbClr>
                  </a:outerShdw>
                </a:effectLst>
                <a:latin typeface="Constantia" pitchFamily="18" charset="0"/>
                <a:cs typeface="Aharoni" pitchFamily="2" charset="-79"/>
              </a:rPr>
              <a:t>Harari</a:t>
            </a:r>
            <a:r>
              <a:rPr lang="en-US" sz="2800" b="1" u="sng" dirty="0" smtClean="0">
                <a:effectLst>
                  <a:outerShdw blurRad="38100" dist="38100" dir="2700000" algn="tl">
                    <a:srgbClr val="000000">
                      <a:alpha val="43137"/>
                    </a:srgbClr>
                  </a:outerShdw>
                </a:effectLst>
                <a:latin typeface="Aharoni" pitchFamily="2" charset="-79"/>
                <a:cs typeface="Aharoni" pitchFamily="2" charset="-79"/>
              </a:rPr>
              <a:t> </a:t>
            </a:r>
            <a:r>
              <a:rPr lang="en-US" sz="2800" b="1" u="sng" dirty="0" smtClean="0">
                <a:effectLst>
                  <a:outerShdw blurRad="38100" dist="38100" dir="2700000" algn="tl">
                    <a:srgbClr val="000000">
                      <a:alpha val="43137"/>
                    </a:srgbClr>
                  </a:outerShdw>
                </a:effectLst>
                <a:latin typeface="Constantia" pitchFamily="18" charset="0"/>
                <a:cs typeface="Aharoni" pitchFamily="2" charset="-79"/>
              </a:rPr>
              <a:t>decision</a:t>
            </a:r>
          </a:p>
          <a:p>
            <a:pPr algn="l"/>
            <a:r>
              <a:rPr lang="en-US" sz="2800" b="1" dirty="0" smtClean="0"/>
              <a:t>The Israeli solution to the lack of a constitution has been a "building-block" method.</a:t>
            </a:r>
          </a:p>
          <a:p>
            <a:pPr algn="l"/>
            <a:endParaRPr lang="en-US" sz="2800" b="1" dirty="0"/>
          </a:p>
          <a:p>
            <a:pPr algn="l"/>
            <a:r>
              <a:rPr lang="en-US" sz="2800" b="1" dirty="0" smtClean="0"/>
              <a:t>In June 1950, the Knesset passed</a:t>
            </a:r>
            <a:br>
              <a:rPr lang="en-US" sz="2800" b="1" dirty="0" smtClean="0"/>
            </a:br>
            <a:r>
              <a:rPr lang="en-US" sz="2800" b="1" dirty="0" smtClean="0"/>
              <a:t>a compromise resolution,</a:t>
            </a:r>
            <a:br>
              <a:rPr lang="en-US" sz="2800" b="1" dirty="0" smtClean="0"/>
            </a:br>
            <a:r>
              <a:rPr lang="en-US" sz="2800" b="1" dirty="0" smtClean="0"/>
              <a:t>known as the </a:t>
            </a:r>
            <a:r>
              <a:rPr lang="en-US" sz="2800" b="1" dirty="0" smtClean="0">
                <a:effectLst>
                  <a:outerShdw blurRad="38100" dist="38100" dir="2700000" algn="tl">
                    <a:srgbClr val="000000">
                      <a:alpha val="43137"/>
                    </a:srgbClr>
                  </a:outerShdw>
                </a:effectLst>
              </a:rPr>
              <a:t>"</a:t>
            </a:r>
            <a:r>
              <a:rPr lang="en-US" sz="2800" b="1" dirty="0" err="1" smtClean="0">
                <a:solidFill>
                  <a:schemeClr val="accent2"/>
                </a:solidFill>
                <a:effectLst>
                  <a:outerShdw blurRad="38100" dist="38100" dir="2700000" algn="tl">
                    <a:srgbClr val="000000">
                      <a:alpha val="43137"/>
                    </a:srgbClr>
                  </a:outerShdw>
                </a:effectLst>
              </a:rPr>
              <a:t>Harari</a:t>
            </a:r>
            <a:r>
              <a:rPr lang="en-US" sz="2800" b="1" dirty="0" smtClean="0">
                <a:solidFill>
                  <a:schemeClr val="accent2"/>
                </a:solidFill>
                <a:effectLst>
                  <a:outerShdw blurRad="38100" dist="38100" dir="2700000" algn="tl">
                    <a:srgbClr val="000000">
                      <a:alpha val="43137"/>
                    </a:srgbClr>
                  </a:outerShdw>
                </a:effectLst>
              </a:rPr>
              <a:t> decision</a:t>
            </a:r>
            <a:r>
              <a:rPr lang="en-US" sz="2800" b="1" dirty="0" smtClean="0">
                <a:effectLst>
                  <a:outerShdw blurRad="38100" dist="38100" dir="2700000" algn="tl">
                    <a:srgbClr val="000000">
                      <a:alpha val="43137"/>
                    </a:srgbClr>
                  </a:outerShdw>
                </a:effectLst>
              </a:rPr>
              <a:t>“-</a:t>
            </a:r>
            <a:r>
              <a:rPr lang="en-US" sz="2800" b="1" dirty="0" smtClean="0"/>
              <a:t/>
            </a:r>
            <a:br>
              <a:rPr lang="en-US" sz="2800" b="1" dirty="0" smtClean="0"/>
            </a:br>
            <a:r>
              <a:rPr lang="en-US" sz="2800" b="1" dirty="0" smtClean="0"/>
              <a:t>approving a constitution in </a:t>
            </a:r>
            <a:br>
              <a:rPr lang="en-US" sz="2800" b="1" dirty="0" smtClean="0"/>
            </a:br>
            <a:r>
              <a:rPr lang="en-US" sz="2800" b="1" dirty="0" smtClean="0"/>
              <a:t>principle but postponing its enactment until a future date. The resolution stated that the constitution would be evolved "chapter by chapter in such a way that each chapter will by itself constitute a fundamental law." </a:t>
            </a:r>
            <a:endParaRPr lang="he-IL" sz="2800" b="1" dirty="0"/>
          </a:p>
        </p:txBody>
      </p:sp>
      <p:pic>
        <p:nvPicPr>
          <p:cNvPr id="2050" name="Picture 2" descr="C:\Users\עומר\Desktop\800px-Vaadat_Chuka_Chock_ca1952.jpg"/>
          <p:cNvPicPr>
            <a:picLocks noChangeAspect="1" noChangeArrowheads="1"/>
          </p:cNvPicPr>
          <p:nvPr/>
        </p:nvPicPr>
        <p:blipFill>
          <a:blip r:embed="rId2"/>
          <a:srcRect/>
          <a:stretch>
            <a:fillRect/>
          </a:stretch>
        </p:blipFill>
        <p:spPr bwMode="auto">
          <a:xfrm>
            <a:off x="5786446" y="1785926"/>
            <a:ext cx="3214678" cy="216544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7875" y="0"/>
            <a:ext cx="2316125" cy="10527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60468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4282" y="2500306"/>
            <a:ext cx="7715304" cy="392909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
            </a:r>
            <a:br>
              <a:rPr kumimoji="0" lang="en-US" sz="2000" b="1" i="0" u="none" strike="noStrike" kern="1200" cap="none" spc="0" normalizeH="0" baseline="0" noProof="0" dirty="0" smtClean="0">
                <a:ln>
                  <a:noFill/>
                </a:ln>
                <a:solidFill>
                  <a:schemeClr val="tx1"/>
                </a:solidFill>
                <a:effectLst/>
                <a:uLnTx/>
                <a:uFillTx/>
                <a:latin typeface="+mn-lt"/>
                <a:ea typeface="+mn-ea"/>
                <a:cs typeface="+mn-cs"/>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Israeli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Lands</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(1960) </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Presidency (1964) </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Government (1968) </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State Economy (1975)</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Army (1976)</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Jerusalem (1980) </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the Judiciary (1984)</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Elections (1988)</a:t>
            </a:r>
            <a:endParaRPr lang="en-US"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he-IL"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מלבן 4"/>
          <p:cNvSpPr/>
          <p:nvPr/>
        </p:nvSpPr>
        <p:spPr>
          <a:xfrm>
            <a:off x="1428728" y="785794"/>
            <a:ext cx="7358114" cy="707886"/>
          </a:xfrm>
          <a:prstGeom prst="rect">
            <a:avLst/>
          </a:prstGeom>
        </p:spPr>
        <p:txBody>
          <a:bodyPr wrap="square">
            <a:spAutoFit/>
          </a:bodyPr>
          <a:lstStyle/>
          <a:p>
            <a:pPr algn="l" rtl="0"/>
            <a:r>
              <a:rPr lang="en-US" sz="4000" b="1" u="sng" dirty="0" smtClean="0">
                <a:effectLst>
                  <a:outerShdw blurRad="38100" dist="38100" dir="2700000" algn="tl">
                    <a:srgbClr val="000000">
                      <a:alpha val="43137"/>
                    </a:srgbClr>
                  </a:outerShdw>
                </a:effectLst>
                <a:latin typeface="Constantia" pitchFamily="18" charset="0"/>
                <a:cs typeface="Aharoni" pitchFamily="2" charset="-79"/>
              </a:rPr>
              <a:t>The Basic Law until 1988</a:t>
            </a:r>
            <a:endParaRPr lang="he-IL" sz="4000" b="1" u="sng" dirty="0" smtClean="0">
              <a:effectLst>
                <a:outerShdw blurRad="38100" dist="38100" dir="2700000" algn="tl">
                  <a:srgbClr val="000000">
                    <a:alpha val="43137"/>
                  </a:srgbClr>
                </a:outerShdw>
              </a:effectLst>
              <a:latin typeface="Constantia" pitchFamily="18" charset="0"/>
              <a:cs typeface="Aharoni" pitchFamily="2" charset="-79"/>
            </a:endParaRPr>
          </a:p>
        </p:txBody>
      </p:sp>
      <p:sp>
        <p:nvSpPr>
          <p:cNvPr id="6" name="Subtitle 2"/>
          <p:cNvSpPr txBox="1">
            <a:spLocks/>
          </p:cNvSpPr>
          <p:nvPr/>
        </p:nvSpPr>
        <p:spPr>
          <a:xfrm>
            <a:off x="428596" y="1500174"/>
            <a:ext cx="7643866" cy="164307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normAutofit lnSpcReduction="100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By 1988 nine Basic Laws had been enacted to deal with the Knesset (1958):</a:t>
            </a:r>
          </a:p>
          <a:p>
            <a:pPr marL="274320" marR="0" lvl="0" indent="-274320" algn="l" defTabSz="914400" rtl="0" eaLnBrk="1" fontAlgn="auto" latinLnBrk="0" hangingPunct="1">
              <a:lnSpc>
                <a:spcPct val="100000"/>
              </a:lnSpc>
              <a:spcBef>
                <a:spcPct val="20000"/>
              </a:spcBef>
              <a:spcAft>
                <a:spcPts val="0"/>
              </a:spcAft>
              <a:buClr>
                <a:schemeClr val="accent3"/>
              </a:buClr>
              <a:buSzPct val="95000"/>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a:r>
            <a:br>
              <a:rPr kumimoji="0" lang="en-US" sz="2600" b="0" i="0" u="none" strike="noStrike" kern="1200" cap="none" spc="0" normalizeH="0" baseline="0" noProof="0" dirty="0" smtClean="0">
                <a:ln>
                  <a:noFill/>
                </a:ln>
                <a:solidFill>
                  <a:schemeClr val="tx1"/>
                </a:solidFill>
                <a:effectLst/>
                <a:uLnTx/>
                <a:uFillTx/>
                <a:latin typeface="+mn-lt"/>
                <a:ea typeface="+mn-ea"/>
                <a:cs typeface="+mn-cs"/>
              </a:rPr>
            </a:br>
            <a:endPar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marL="274320" marR="0" lvl="0" indent="-274320" algn="r" defTabSz="914400" rtl="1" eaLnBrk="1" fontAlgn="auto" latinLnBrk="0" hangingPunct="1">
              <a:lnSpc>
                <a:spcPct val="100000"/>
              </a:lnSpc>
              <a:spcBef>
                <a:spcPct val="20000"/>
              </a:spcBef>
              <a:spcAft>
                <a:spcPts val="0"/>
              </a:spcAft>
              <a:buClr>
                <a:schemeClr val="accent3"/>
              </a:buClr>
              <a:buSzPct val="95000"/>
              <a:buFont typeface="Wingdings 2"/>
              <a:buChar char=""/>
              <a:tabLst/>
              <a:defRPr/>
            </a:pPr>
            <a:endParaRPr lang="he-IL"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1026" name="Picture 2" descr="C:\Users\עומר\Desktop\knesset.jpg"/>
          <p:cNvPicPr>
            <a:picLocks noChangeAspect="1" noChangeArrowheads="1"/>
          </p:cNvPicPr>
          <p:nvPr/>
        </p:nvPicPr>
        <p:blipFill>
          <a:blip r:embed="rId2"/>
          <a:srcRect/>
          <a:stretch>
            <a:fillRect/>
          </a:stretch>
        </p:blipFill>
        <p:spPr bwMode="auto">
          <a:xfrm>
            <a:off x="5643570" y="2285992"/>
            <a:ext cx="3106000" cy="17859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Users\עומר\Desktop\250px-PikiWiki_Israel_7260_Knesset-Room.jpg"/>
          <p:cNvPicPr>
            <a:picLocks noChangeAspect="1" noChangeArrowheads="1"/>
          </p:cNvPicPr>
          <p:nvPr/>
        </p:nvPicPr>
        <p:blipFill>
          <a:blip r:embed="rId3"/>
          <a:srcRect/>
          <a:stretch>
            <a:fillRect/>
          </a:stretch>
        </p:blipFill>
        <p:spPr bwMode="auto">
          <a:xfrm>
            <a:off x="5643570" y="4429132"/>
            <a:ext cx="3071834" cy="209601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280" y="0"/>
            <a:ext cx="2051720" cy="908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04525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nodeType="withEffect">
                                  <p:stCondLst>
                                    <p:cond delay="0"/>
                                  </p:stCondLst>
                                  <p:iterate type="lt">
                                    <p:tmPct val="50000"/>
                                  </p:iterate>
                                  <p:childTnLst>
                                    <p:set>
                                      <p:cBhvr>
                                        <p:cTn id="6"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7"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2143116"/>
            <a:ext cx="9144000" cy="3847207"/>
          </a:xfrm>
          <a:prstGeom prst="rect">
            <a:avLst/>
          </a:prstGeom>
        </p:spPr>
        <p:txBody>
          <a:bodyPr wrap="square">
            <a:spAutoFit/>
          </a:bodyPr>
          <a:lstStyle/>
          <a:p>
            <a:pPr algn="ctr"/>
            <a:r>
              <a:rPr lang="en-US" sz="2800" dirty="0" smtClean="0"/>
              <a:t> </a:t>
            </a:r>
          </a:p>
          <a:p>
            <a:pPr algn="l" rtl="0"/>
            <a:r>
              <a:rPr lang="en-US" sz="2700" b="1" dirty="0" smtClean="0">
                <a:solidFill>
                  <a:schemeClr val="accent2"/>
                </a:solidFill>
                <a:effectLst>
                  <a:outerShdw blurRad="38100" dist="38100" dir="2700000" algn="tl">
                    <a:srgbClr val="000000">
                      <a:alpha val="43137"/>
                    </a:srgbClr>
                  </a:outerShdw>
                </a:effectLst>
              </a:rPr>
              <a:t>Human Dignity and Liberty </a:t>
            </a:r>
            <a:r>
              <a:rPr lang="en-US" sz="2700" b="1" dirty="0" smtClean="0"/>
              <a:t>is a Basic Law, </a:t>
            </a:r>
            <a:br>
              <a:rPr lang="en-US" sz="2700" b="1" dirty="0" smtClean="0"/>
            </a:br>
            <a:r>
              <a:rPr lang="en-US" sz="2700" b="1" dirty="0" smtClean="0"/>
              <a:t>intended to protect main human rights in Israel.</a:t>
            </a:r>
            <a:br>
              <a:rPr lang="en-US" sz="2700" b="1" dirty="0" smtClean="0"/>
            </a:br>
            <a:r>
              <a:rPr lang="en-US" sz="2700" b="1" dirty="0" smtClean="0"/>
              <a:t>the Knesset gave these two laws super-legal status, giving the courts the authority to disqualify any law contradicting them. </a:t>
            </a:r>
          </a:p>
          <a:p>
            <a:pPr algn="l" rtl="0"/>
            <a:r>
              <a:rPr lang="en-US" sz="2700" b="1" dirty="0" smtClean="0"/>
              <a:t>According to this claim (which is not supported by all) these laws marked a substantial change in the status</a:t>
            </a:r>
            <a:br>
              <a:rPr lang="en-US" sz="2700" b="1" dirty="0" smtClean="0"/>
            </a:br>
            <a:r>
              <a:rPr lang="en-US" sz="2700" b="1" dirty="0" smtClean="0"/>
              <a:t>of human rights in Israel.</a:t>
            </a:r>
            <a:endParaRPr lang="he-IL" sz="2700" b="1" dirty="0"/>
          </a:p>
        </p:txBody>
      </p:sp>
      <p:sp>
        <p:nvSpPr>
          <p:cNvPr id="4" name="Rectangle 2"/>
          <p:cNvSpPr/>
          <p:nvPr/>
        </p:nvSpPr>
        <p:spPr>
          <a:xfrm>
            <a:off x="142844" y="928670"/>
            <a:ext cx="8429684" cy="1357322"/>
          </a:xfrm>
          <a:prstGeom prst="rect">
            <a:avLst/>
          </a:prstGeom>
        </p:spPr>
        <p:style>
          <a:lnRef idx="1">
            <a:schemeClr val="accent3"/>
          </a:lnRef>
          <a:fillRef idx="2">
            <a:schemeClr val="accent3"/>
          </a:fillRef>
          <a:effectRef idx="1">
            <a:schemeClr val="accent3"/>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1992 – The Knesset </a:t>
            </a:r>
            <a:r>
              <a:rPr lang="en-US" sz="2800"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legislatived</a:t>
            </a:r>
            <a:r>
              <a:rPr lang="en-US" sz="2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2 basic laws – the constitutional revolution is about to begin.</a:t>
            </a:r>
            <a:endParaRPr lang="he-IL"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0"/>
            <a:ext cx="2123727" cy="83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04525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44" y="3010793"/>
            <a:ext cx="8858312" cy="3847207"/>
          </a:xfrm>
          <a:prstGeom prst="rect">
            <a:avLst/>
          </a:prstGeom>
        </p:spPr>
        <p:txBody>
          <a:bodyPr wrap="square">
            <a:spAutoFit/>
          </a:bodyPr>
          <a:lstStyle/>
          <a:p>
            <a:pPr algn="l" rtl="0"/>
            <a:r>
              <a:rPr lang="en-US" sz="2800" b="1" dirty="0" smtClean="0"/>
              <a:t>According to Barak's approach, which was adopted by the Supreme Court, the Constitutional Revolution brought values such as the Right to Equality, Freedom of Employment and Freedom of Speech to a position of normative supremacy, and thereby granted the courts the ability to strike down legislation which is inconsistent with the rights embodied in the Basic Laws. </a:t>
            </a:r>
          </a:p>
          <a:p>
            <a:pPr algn="l" rtl="0"/>
            <a:endParaRPr lang="en-US" sz="2000" b="1" dirty="0" smtClean="0"/>
          </a:p>
        </p:txBody>
      </p:sp>
      <p:pic>
        <p:nvPicPr>
          <p:cNvPr id="1025" name="Picture 1" descr="http://upload.wikimedia.org/wikipedia/commons/thumb/b/b9/Aharon_Barak.jpg/180px-Aharon_Bara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92" y="1052756"/>
            <a:ext cx="1500198" cy="200026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6" name="מלבן 5"/>
          <p:cNvSpPr/>
          <p:nvPr/>
        </p:nvSpPr>
        <p:spPr>
          <a:xfrm>
            <a:off x="1643042" y="714356"/>
            <a:ext cx="2512804" cy="523220"/>
          </a:xfrm>
          <a:prstGeom prst="rect">
            <a:avLst/>
          </a:prstGeom>
        </p:spPr>
        <p:txBody>
          <a:bodyPr wrap="none">
            <a:spAutoFit/>
          </a:bodyPr>
          <a:lstStyle/>
          <a:p>
            <a:pPr algn="ctr"/>
            <a:r>
              <a:rPr lang="en-US" sz="2800" b="1" u="sng" dirty="0" err="1" smtClean="0">
                <a:effectLst>
                  <a:outerShdw blurRad="38100" dist="38100" dir="2700000" algn="tl">
                    <a:srgbClr val="000000">
                      <a:alpha val="43137"/>
                    </a:srgbClr>
                  </a:outerShdw>
                </a:effectLst>
              </a:rPr>
              <a:t>Aharon</a:t>
            </a:r>
            <a:r>
              <a:rPr lang="en-US" sz="2800" b="1" u="sng" dirty="0" smtClean="0">
                <a:effectLst>
                  <a:outerShdw blurRad="38100" dist="38100" dir="2700000" algn="tl">
                    <a:srgbClr val="000000">
                      <a:alpha val="43137"/>
                    </a:srgbClr>
                  </a:outerShdw>
                </a:effectLst>
              </a:rPr>
              <a:t> Barak</a:t>
            </a:r>
            <a:endParaRPr lang="en-US" sz="2800" b="1" u="sng" dirty="0">
              <a:effectLst>
                <a:outerShdw blurRad="38100" dist="38100" dir="2700000" algn="tl">
                  <a:srgbClr val="000000">
                    <a:alpha val="43137"/>
                  </a:srgbClr>
                </a:outerShdw>
              </a:effectLst>
            </a:endParaRPr>
          </a:p>
        </p:txBody>
      </p:sp>
      <p:sp>
        <p:nvSpPr>
          <p:cNvPr id="7" name="מלבן 6"/>
          <p:cNvSpPr/>
          <p:nvPr/>
        </p:nvSpPr>
        <p:spPr>
          <a:xfrm>
            <a:off x="142844" y="1285860"/>
            <a:ext cx="6524991" cy="523220"/>
          </a:xfrm>
          <a:prstGeom prst="rect">
            <a:avLst/>
          </a:prstGeom>
        </p:spPr>
        <p:txBody>
          <a:bodyPr wrap="none">
            <a:spAutoFit/>
          </a:bodyPr>
          <a:lstStyle/>
          <a:p>
            <a:pPr algn="ctr"/>
            <a:r>
              <a:rPr lang="en-US" sz="2400" b="1" dirty="0" smtClean="0"/>
              <a:t>President of the </a:t>
            </a:r>
            <a:r>
              <a:rPr lang="en-US" sz="2800" b="1" dirty="0" smtClean="0">
                <a:solidFill>
                  <a:schemeClr val="accent2"/>
                </a:solidFill>
                <a:effectLst>
                  <a:outerShdw blurRad="38100" dist="38100" dir="2700000" algn="tl">
                    <a:srgbClr val="000000">
                      <a:alpha val="43137"/>
                    </a:srgbClr>
                  </a:outerShdw>
                </a:effectLst>
              </a:rPr>
              <a:t>supreme Court of Israel</a:t>
            </a:r>
          </a:p>
        </p:txBody>
      </p:sp>
      <p:sp>
        <p:nvSpPr>
          <p:cNvPr id="8" name="מלבן 7"/>
          <p:cNvSpPr/>
          <p:nvPr/>
        </p:nvSpPr>
        <p:spPr>
          <a:xfrm>
            <a:off x="142844" y="1857364"/>
            <a:ext cx="4929222" cy="830997"/>
          </a:xfrm>
          <a:prstGeom prst="rect">
            <a:avLst/>
          </a:prstGeom>
        </p:spPr>
        <p:txBody>
          <a:bodyPr wrap="square">
            <a:spAutoFit/>
          </a:bodyPr>
          <a:lstStyle/>
          <a:p>
            <a:pPr algn="ctr"/>
            <a:r>
              <a:rPr lang="en-US" sz="2400" b="1" dirty="0" smtClean="0"/>
              <a:t>In office</a:t>
            </a:r>
            <a:r>
              <a:rPr lang="en-US" sz="2400" dirty="0" smtClean="0"/>
              <a:t/>
            </a:r>
            <a:br>
              <a:rPr lang="en-US" sz="2400" dirty="0" smtClean="0"/>
            </a:br>
            <a:r>
              <a:rPr lang="en-US" sz="2400" i="1" dirty="0" smtClean="0"/>
              <a:t>13 August 1995 – 14 September 2006</a:t>
            </a:r>
            <a:endParaRPr lang="en-US" sz="2400" i="1" dirty="0"/>
          </a:p>
        </p:txBody>
      </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7875" y="3898"/>
            <a:ext cx="2316125" cy="7104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47173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000"/>
                                        <p:tgtEl>
                                          <p:spTgt spid="8"/>
                                        </p:tgtEl>
                                      </p:cBhvr>
                                    </p:animEffect>
                                  </p:childTnLst>
                                </p:cTn>
                              </p:par>
                            </p:childTnLst>
                          </p:cTn>
                        </p:par>
                        <p:par>
                          <p:cTn id="14" fill="hold">
                            <p:stCondLst>
                              <p:cond delay="2000"/>
                            </p:stCondLst>
                            <p:childTnLst>
                              <p:par>
                                <p:cTn id="15" presetID="10" presetClass="entr" presetSubtype="0" fill="hold" nodeType="afterEffect">
                                  <p:stCondLst>
                                    <p:cond delay="0"/>
                                  </p:stCondLst>
                                  <p:childTnLst>
                                    <p:set>
                                      <p:cBhvr>
                                        <p:cTn id="16" dur="1" fill="hold">
                                          <p:stCondLst>
                                            <p:cond delay="0"/>
                                          </p:stCondLst>
                                        </p:cTn>
                                        <p:tgtEl>
                                          <p:spTgt spid="1025"/>
                                        </p:tgtEl>
                                        <p:attrNameLst>
                                          <p:attrName>style.visibility</p:attrName>
                                        </p:attrNameLst>
                                      </p:cBhvr>
                                      <p:to>
                                        <p:strVal val="visible"/>
                                      </p:to>
                                    </p:set>
                                    <p:animEffect transition="in" filter="fade">
                                      <p:cBhvr>
                                        <p:cTn id="17" dur="1000"/>
                                        <p:tgtEl>
                                          <p:spTgt spid="1025"/>
                                        </p:tgtEl>
                                      </p:cBhvr>
                                    </p:animEffect>
                                  </p:childTnLst>
                                </p:cTn>
                              </p:par>
                            </p:childTnLst>
                          </p:cTn>
                        </p:par>
                        <p:par>
                          <p:cTn id="18" fill="hold">
                            <p:stCondLst>
                              <p:cond delay="3000"/>
                            </p:stCondLst>
                            <p:childTnLst>
                              <p:par>
                                <p:cTn id="19" presetID="10" presetClass="entr" presetSubtype="0" fill="hold" grpId="0" nodeType="after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559896"/>
          </a:xfrm>
        </p:spPr>
        <p:txBody>
          <a:bodyPr/>
          <a:lstStyle/>
          <a:p>
            <a:pPr algn="l"/>
            <a:r>
              <a:rPr lang="en-US" dirty="0" smtClean="0"/>
              <a:t>Many parliament members argue that the supreme court has no right to disqualify  laws because this </a:t>
            </a:r>
            <a:r>
              <a:rPr lang="he-IL" dirty="0" smtClean="0"/>
              <a:t> </a:t>
            </a:r>
            <a:r>
              <a:rPr lang="en-US" dirty="0" smtClean="0"/>
              <a:t>involvement over  the parliament  harms the public will and the Rule of the People.</a:t>
            </a:r>
          </a:p>
          <a:p>
            <a:pPr marL="0" indent="0" algn="l">
              <a:buNone/>
            </a:pPr>
            <a:endParaRPr lang="en-US" dirty="0"/>
          </a:p>
          <a:p>
            <a:pPr marL="0" indent="0" algn="l">
              <a:buNone/>
            </a:pPr>
            <a:endParaRPr lang="he-IL" dirty="0">
              <a:solidFill>
                <a:schemeClr val="tx1">
                  <a:lumMod val="95000"/>
                  <a:lumOff val="5000"/>
                </a:schemeClr>
              </a:solidFill>
            </a:endParaRPr>
          </a:p>
        </p:txBody>
      </p:sp>
      <p:sp>
        <p:nvSpPr>
          <p:cNvPr id="4" name="Rounded Rectangle 3"/>
          <p:cNvSpPr/>
          <p:nvPr/>
        </p:nvSpPr>
        <p:spPr>
          <a:xfrm>
            <a:off x="683568" y="3140968"/>
            <a:ext cx="2520280" cy="2520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Jjln</a:t>
            </a:r>
            <a:r>
              <a:rPr lang="en-US" sz="2400" dirty="0" smtClean="0"/>
              <a:t>l</a:t>
            </a:r>
            <a:r>
              <a:rPr lang="en-US" sz="2400" dirty="0" smtClean="0">
                <a:solidFill>
                  <a:schemeClr val="tx1">
                    <a:lumMod val="95000"/>
                    <a:lumOff val="5000"/>
                  </a:schemeClr>
                </a:solidFill>
              </a:rPr>
              <a:t>supervision</a:t>
            </a:r>
          </a:p>
          <a:p>
            <a:pPr algn="ctr"/>
            <a:r>
              <a:rPr lang="en-US" sz="2400" dirty="0" smtClean="0">
                <a:solidFill>
                  <a:schemeClr val="tx1">
                    <a:lumMod val="95000"/>
                    <a:lumOff val="5000"/>
                  </a:schemeClr>
                </a:solidFill>
              </a:rPr>
              <a:t> and limitation</a:t>
            </a:r>
          </a:p>
          <a:p>
            <a:pPr algn="ctr"/>
            <a:r>
              <a:rPr lang="en-US" sz="2400" dirty="0" smtClean="0">
                <a:solidFill>
                  <a:schemeClr val="tx1">
                    <a:lumMod val="95000"/>
                    <a:lumOff val="5000"/>
                  </a:schemeClr>
                </a:solidFill>
              </a:rPr>
              <a:t> over the parliament and the government</a:t>
            </a:r>
            <a:endParaRPr lang="he-IL" sz="2400" dirty="0"/>
          </a:p>
        </p:txBody>
      </p:sp>
      <p:sp>
        <p:nvSpPr>
          <p:cNvPr id="5" name="Rounded Rectangle 4"/>
          <p:cNvSpPr/>
          <p:nvPr/>
        </p:nvSpPr>
        <p:spPr>
          <a:xfrm>
            <a:off x="5724128" y="3171800"/>
            <a:ext cx="2520280" cy="25202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dirty="0" smtClean="0">
                <a:solidFill>
                  <a:schemeClr val="tx1">
                    <a:lumMod val="95000"/>
                    <a:lumOff val="5000"/>
                  </a:schemeClr>
                </a:solidFill>
              </a:rPr>
              <a:t>Rule of the people, The Knesset should decide  </a:t>
            </a:r>
            <a:endParaRPr lang="he-IL" sz="2400" dirty="0"/>
          </a:p>
        </p:txBody>
      </p:sp>
      <p:sp>
        <p:nvSpPr>
          <p:cNvPr id="6" name="Left-Right Arrow 5"/>
          <p:cNvSpPr/>
          <p:nvPr/>
        </p:nvSpPr>
        <p:spPr>
          <a:xfrm>
            <a:off x="3491880" y="3789040"/>
            <a:ext cx="1944216" cy="136815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Flowchart: Process 6"/>
          <p:cNvSpPr/>
          <p:nvPr/>
        </p:nvSpPr>
        <p:spPr>
          <a:xfrm>
            <a:off x="2195736" y="2518363"/>
            <a:ext cx="4320480" cy="432048"/>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smtClean="0">
                <a:solidFill>
                  <a:schemeClr val="tx1">
                    <a:lumMod val="95000"/>
                    <a:lumOff val="5000"/>
                  </a:schemeClr>
                </a:solidFill>
                <a:latin typeface="Aharoni" pitchFamily="2" charset="-79"/>
                <a:cs typeface="Aharoni" pitchFamily="2" charset="-79"/>
              </a:rPr>
              <a:t> conflicting values </a:t>
            </a:r>
            <a:endParaRPr lang="he-IL" sz="2400" b="1" dirty="0">
              <a:latin typeface="Aharoni" pitchFamily="2" charset="-79"/>
              <a:cs typeface="Aharoni" pitchFamily="2" charset="-79"/>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0"/>
            <a:ext cx="1979712" cy="764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3077036"/>
      </p:ext>
    </p:extLst>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זרימה">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ימה">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4862</TotalTime>
  <Words>245</Words>
  <Application>Microsoft Office PowerPoint</Application>
  <PresentationFormat>‫הצגה על המסך (4:3)</PresentationFormat>
  <Paragraphs>40</Paragraphs>
  <Slides>9</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9</vt:i4>
      </vt:variant>
    </vt:vector>
  </HeadingPairs>
  <TitlesOfParts>
    <vt:vector size="10" baseType="lpstr">
      <vt:lpstr>זרימה</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רותם מלאך</dc:creator>
  <cp:lastModifiedBy>Ben-Hamo, Orly</cp:lastModifiedBy>
  <cp:revision>67</cp:revision>
  <cp:lastPrinted>2012-11-23T09:05:53Z</cp:lastPrinted>
  <dcterms:created xsi:type="dcterms:W3CDTF">2012-11-10T09:25:45Z</dcterms:created>
  <dcterms:modified xsi:type="dcterms:W3CDTF">2016-06-06T08:18:20Z</dcterms:modified>
</cp:coreProperties>
</file>